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81" r:id="rId8"/>
    <p:sldId id="274" r:id="rId9"/>
    <p:sldId id="279" r:id="rId10"/>
    <p:sldId id="280" r:id="rId11"/>
    <p:sldId id="282" r:id="rId12"/>
    <p:sldId id="283" r:id="rId13"/>
    <p:sldId id="293" r:id="rId14"/>
    <p:sldId id="284" r:id="rId15"/>
    <p:sldId id="286" r:id="rId16"/>
    <p:sldId id="285" r:id="rId17"/>
    <p:sldId id="278" r:id="rId18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1086"/>
      </p:cViewPr>
      <p:guideLst>
        <p:guide orient="horz" pos="2137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085" y="1967740"/>
            <a:ext cx="115538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ПРОВЕДЕНИ</a:t>
            </a:r>
            <a:r>
              <a:rPr lang="ru-RU" sz="3600" b="1" dirty="0">
                <a:solidFill>
                  <a:srgbClr val="E26714"/>
                </a:solidFill>
                <a:latin typeface="Century Gothic" panose="020B0502020202020204" pitchFamily="34" charset="0"/>
              </a:rPr>
              <a:t>Е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 ИТОГОВОГО СОБЕСЕДОВАНИЯ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ПО РУССКОМУ ЯЗЫКУ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С ПРИМЕНЕНИЕМ ТЕХНОЛОГИИ </a:t>
            </a:r>
            <a:r>
              <a:rPr lang="en-US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WEB</a:t>
            </a:r>
            <a:endParaRPr lang="ru-RU" sz="3600" dirty="0">
              <a:solidFill>
                <a:srgbClr val="E26714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0640402" y="18461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92198" y="6061305"/>
            <a:ext cx="280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Ярославль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2024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4598" y="244123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47540" b="43403"/>
          <a:stretch/>
        </p:blipFill>
        <p:spPr>
          <a:xfrm>
            <a:off x="1189124" y="250186"/>
            <a:ext cx="10204589" cy="619266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flipH="1">
            <a:off x="5086732" y="2899247"/>
            <a:ext cx="2409371" cy="449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905" b="44250"/>
          <a:stretch/>
        </p:blipFill>
        <p:spPr>
          <a:xfrm>
            <a:off x="1085968" y="789606"/>
            <a:ext cx="10013714" cy="591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7258" y="143274"/>
            <a:ext cx="1013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Руководитель ОО – создание аудиторий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 flipH="1">
            <a:off x="906618" y="3521802"/>
            <a:ext cx="2409371" cy="449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" t="7066" r="34681" b="34513"/>
          <a:stretch/>
        </p:blipFill>
        <p:spPr>
          <a:xfrm>
            <a:off x="149225" y="849086"/>
            <a:ext cx="11887200" cy="6008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79829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Технический специалист – внесение результатов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 flipH="1">
            <a:off x="-196468" y="2462259"/>
            <a:ext cx="2409371" cy="449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4" y="495300"/>
            <a:ext cx="11892702" cy="512317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flipH="1">
            <a:off x="10617199" y="368301"/>
            <a:ext cx="1574798" cy="1117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79829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Технический специалист – внесение результатов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246" t="28939" r="1827" b="29998"/>
          <a:stretch/>
        </p:blipFill>
        <p:spPr>
          <a:xfrm>
            <a:off x="127453" y="841830"/>
            <a:ext cx="11930743" cy="32447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4202216"/>
            <a:ext cx="11420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Номер аудитории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Номер варианта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Все критерии должны быть заполнены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Неявка проставлена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Метка «зачет» для категории ОВЗ (22)</a:t>
            </a:r>
            <a:endParaRPr lang="ru-RU" sz="3200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14" y="143274"/>
            <a:ext cx="1187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Руководитель ОО – проверка внесения данных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70" t="12429" r="549" b="36065"/>
          <a:stretch/>
        </p:blipFill>
        <p:spPr>
          <a:xfrm>
            <a:off x="127812" y="1389516"/>
            <a:ext cx="11930026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792" t="11441" r="470" b="61183"/>
          <a:stretch/>
        </p:blipFill>
        <p:spPr>
          <a:xfrm>
            <a:off x="217384" y="1262742"/>
            <a:ext cx="11750881" cy="3367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7258" y="143274"/>
            <a:ext cx="1013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Руководитель ОО – закрытие экзамена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379" t="44038" r="32617" b="40581"/>
          <a:stretch/>
        </p:blipFill>
        <p:spPr>
          <a:xfrm>
            <a:off x="2201383" y="4209143"/>
            <a:ext cx="8103759" cy="2002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2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19" y="962527"/>
            <a:ext cx="11357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entury Gothic" panose="020B0502020202020204" pitchFamily="34" charset="0"/>
              </a:rPr>
              <a:t>Телефоны «горячей линии» РЦОИ для технических специалистов</a:t>
            </a:r>
            <a:r>
              <a:rPr lang="ru-RU" sz="36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ru-RU" sz="3600" dirty="0">
              <a:latin typeface="Century Gothic" panose="020B0502020202020204" pitchFamily="34" charset="0"/>
            </a:endParaRPr>
          </a:p>
          <a:p>
            <a:pPr algn="ctr"/>
            <a:r>
              <a:rPr lang="ru-RU" sz="3600" dirty="0">
                <a:latin typeface="Century Gothic" panose="020B0502020202020204" pitchFamily="34" charset="0"/>
              </a:rPr>
              <a:t>(4852) </a:t>
            </a:r>
            <a:r>
              <a:rPr lang="ru-RU" sz="3600" b="1" dirty="0" smtClean="0">
                <a:latin typeface="Century Gothic" panose="020B0502020202020204" pitchFamily="34" charset="0"/>
              </a:rPr>
              <a:t>288-398</a:t>
            </a:r>
            <a:r>
              <a:rPr lang="ru-RU" sz="36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3600" dirty="0" smtClean="0">
                <a:latin typeface="Century Gothic" panose="020B0502020202020204" pitchFamily="34" charset="0"/>
              </a:rPr>
              <a:t>(</a:t>
            </a:r>
            <a:r>
              <a:rPr lang="ru-RU" sz="3600" dirty="0">
                <a:latin typeface="Century Gothic" panose="020B0502020202020204" pitchFamily="34" charset="0"/>
              </a:rPr>
              <a:t>4852) </a:t>
            </a:r>
            <a:r>
              <a:rPr lang="ru-RU" sz="3600" b="1" dirty="0" smtClean="0">
                <a:latin typeface="Century Gothic" panose="020B0502020202020204" pitchFamily="34" charset="0"/>
              </a:rPr>
              <a:t>288-966</a:t>
            </a:r>
          </a:p>
          <a:p>
            <a:pPr algn="ctr"/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oikko.ru</a:t>
            </a:r>
            <a:endParaRPr lang="ru-RU" sz="3600" dirty="0">
              <a:solidFill>
                <a:srgbClr val="E2671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19" y="186978"/>
            <a:ext cx="8340867" cy="64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57789"/>
            <a:ext cx="12855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ИС-01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Список распределения участников по ОО 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(местам проведения)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3" y="2362200"/>
            <a:ext cx="11521044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650" y="157789"/>
            <a:ext cx="12855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ИС-02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Ведомость учета проведения ИС в аудитории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3" y="1614292"/>
            <a:ext cx="11075243" cy="45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650" y="157789"/>
            <a:ext cx="12855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ИС-03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Форма 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протокола эксперта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4925073" cy="696940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76900" y="673100"/>
            <a:ext cx="4734573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1649" y="5715000"/>
            <a:ext cx="4734573" cy="6985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650" y="157789"/>
            <a:ext cx="12855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ИС-08</a:t>
            </a:r>
          </a:p>
          <a:p>
            <a:r>
              <a:rPr lang="ru-RU" sz="3600" b="1" dirty="0" smtClean="0">
                <a:latin typeface="Century Gothic" panose="020B0502020202020204" pitchFamily="34" charset="0"/>
              </a:rPr>
              <a:t>Акт о досрочном завершении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ИС-09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Акт об удалении участника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7200"/>
          <a:stretch/>
        </p:blipFill>
        <p:spPr>
          <a:xfrm>
            <a:off x="1506021" y="2580413"/>
            <a:ext cx="7667332" cy="40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1" y="1448253"/>
            <a:ext cx="10584542" cy="4821917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операционная </a:t>
            </a:r>
            <a:r>
              <a:rPr lang="ru-RU" sz="3200" dirty="0">
                <a:latin typeface="Century Gothic" panose="020B0502020202020204" pitchFamily="34" charset="0"/>
              </a:rPr>
              <a:t>система не ниже «</a:t>
            </a:r>
            <a:r>
              <a:rPr lang="ru-RU" sz="3200" dirty="0" err="1">
                <a:latin typeface="Century Gothic" panose="020B0502020202020204" pitchFamily="34" charset="0"/>
              </a:rPr>
              <a:t>Windows</a:t>
            </a:r>
            <a:r>
              <a:rPr lang="ru-RU" sz="3200" dirty="0">
                <a:latin typeface="Century Gothic" panose="020B0502020202020204" pitchFamily="34" charset="0"/>
              </a:rPr>
              <a:t> 7» или семейство «</a:t>
            </a:r>
            <a:r>
              <a:rPr lang="ru-RU" sz="3200" dirty="0" err="1">
                <a:latin typeface="Century Gothic" panose="020B0502020202020204" pitchFamily="34" charset="0"/>
              </a:rPr>
              <a:t>Linux</a:t>
            </a:r>
            <a:r>
              <a:rPr lang="ru-RU" sz="3200" dirty="0">
                <a:latin typeface="Century Gothic" panose="020B0502020202020204" pitchFamily="34" charset="0"/>
              </a:rPr>
              <a:t>»;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оперативная </a:t>
            </a:r>
            <a:r>
              <a:rPr lang="ru-RU" sz="3200" dirty="0">
                <a:latin typeface="Century Gothic" panose="020B0502020202020204" pitchFamily="34" charset="0"/>
              </a:rPr>
              <a:t>память не менее 1 Гб;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процессор </a:t>
            </a:r>
            <a:r>
              <a:rPr lang="ru-RU" sz="3200" dirty="0">
                <a:latin typeface="Century Gothic" panose="020B0502020202020204" pitchFamily="34" charset="0"/>
              </a:rPr>
              <a:t>класса </a:t>
            </a:r>
            <a:r>
              <a:rPr lang="ru-RU" sz="3200" dirty="0" err="1">
                <a:latin typeface="Century Gothic" panose="020B0502020202020204" pitchFamily="34" charset="0"/>
              </a:rPr>
              <a:t>Intel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latin typeface="Century Gothic" panose="020B0502020202020204" pitchFamily="34" charset="0"/>
              </a:rPr>
              <a:t>Pentium</a:t>
            </a:r>
            <a:r>
              <a:rPr lang="ru-RU" sz="3200" dirty="0">
                <a:latin typeface="Century Gothic" panose="020B0502020202020204" pitchFamily="34" charset="0"/>
              </a:rPr>
              <a:t> IV 2,4 ГГц или выше;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доступ </a:t>
            </a:r>
            <a:r>
              <a:rPr lang="ru-RU" sz="3200" dirty="0">
                <a:latin typeface="Century Gothic" panose="020B0502020202020204" pitchFamily="34" charset="0"/>
              </a:rPr>
              <a:t>в Интернет со скоростью не менее 30 Мбит/с;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браузер </a:t>
            </a:r>
            <a:r>
              <a:rPr lang="ru-RU" sz="3200" dirty="0">
                <a:latin typeface="Century Gothic" panose="020B0502020202020204" pitchFamily="34" charset="0"/>
              </a:rPr>
              <a:t>последней версии из перечня: </a:t>
            </a:r>
          </a:p>
          <a:p>
            <a:pPr marL="0" indent="261938">
              <a:buNone/>
            </a:pPr>
            <a:r>
              <a:rPr lang="ru-RU" sz="3200" b="1" dirty="0" err="1" smtClean="0">
                <a:latin typeface="Century Gothic" panose="020B0502020202020204" pitchFamily="34" charset="0"/>
              </a:rPr>
              <a:t>Chrome</a:t>
            </a:r>
            <a:r>
              <a:rPr lang="ru-RU" sz="3200" b="1" dirty="0">
                <a:latin typeface="Century Gothic" panose="020B0502020202020204" pitchFamily="34" charset="0"/>
              </a:rPr>
              <a:t>, </a:t>
            </a:r>
            <a:r>
              <a:rPr lang="ru-RU" sz="3200" b="1" dirty="0" err="1">
                <a:latin typeface="Century Gothic" panose="020B0502020202020204" pitchFamily="34" charset="0"/>
              </a:rPr>
              <a:t>FireFox</a:t>
            </a:r>
            <a:r>
              <a:rPr lang="ru-RU" sz="3200" b="1" dirty="0">
                <a:latin typeface="Century Gothic" panose="020B0502020202020204" pitchFamily="34" charset="0"/>
              </a:rPr>
              <a:t>, </a:t>
            </a:r>
            <a:r>
              <a:rPr lang="ru-RU" sz="3200" b="1" dirty="0" err="1" smtClean="0">
                <a:latin typeface="Century Gothic" panose="020B0502020202020204" pitchFamily="34" charset="0"/>
              </a:rPr>
              <a:t>Yandex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1573" y="486620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E26714"/>
                </a:solidFill>
                <a:latin typeface="Century Gothic" panose="020B0502020202020204" pitchFamily="34" charset="0"/>
              </a:rPr>
              <a:t>https://is9.rustest.ru</a:t>
            </a:r>
          </a:p>
        </p:txBody>
      </p:sp>
    </p:spTree>
    <p:extLst>
      <p:ext uri="{BB962C8B-B14F-4D97-AF65-F5344CB8AC3E}">
        <p14:creationId xmlns:p14="http://schemas.microsoft.com/office/powerpoint/2010/main" val="30591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104" y="157789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86" y="3237052"/>
            <a:ext cx="6672291" cy="3438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8924" y="745848"/>
            <a:ext cx="11265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Пароли доступа в ЛК ОО: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Century Gothic" panose="020B0502020202020204" pitchFamily="34" charset="0"/>
              </a:rPr>
              <a:t>Руководитель ОО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Century Gothic" panose="020B0502020202020204" pitchFamily="34" charset="0"/>
              </a:rPr>
              <a:t>Технический </a:t>
            </a:r>
            <a:r>
              <a:rPr lang="ru-RU" sz="3600" b="1" dirty="0" smtClean="0">
                <a:latin typeface="Century Gothic" panose="020B0502020202020204" pitchFamily="34" charset="0"/>
              </a:rPr>
              <a:t>специалист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Муниципальный координатор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104" y="157789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52857" b="57655"/>
          <a:stretch/>
        </p:blipFill>
        <p:spPr>
          <a:xfrm>
            <a:off x="596229" y="971286"/>
            <a:ext cx="10768457" cy="54407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6229" y="5297714"/>
            <a:ext cx="2800114" cy="754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193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Тулина_НВ</cp:lastModifiedBy>
  <cp:revision>70</cp:revision>
  <cp:lastPrinted>2022-12-07T11:04:00Z</cp:lastPrinted>
  <dcterms:created xsi:type="dcterms:W3CDTF">2022-12-07T09:57:00Z</dcterms:created>
  <dcterms:modified xsi:type="dcterms:W3CDTF">2024-02-07T10:40:46Z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